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HK Grotesk" charset="1" panose="00000500000000000000"/>
      <p:regular r:id="rId21"/>
    </p:embeddedFont>
    <p:embeddedFont>
      <p:font typeface="Glacial Indifference Bold" charset="1" panose="00000800000000000000"/>
      <p:regular r:id="rId22"/>
    </p:embeddedFont>
    <p:embeddedFont>
      <p:font typeface="HK Grotesk Italics" charset="1" panose="00000500000000000000"/>
      <p:regular r:id="rId23"/>
    </p:embeddedFont>
    <p:embeddedFont>
      <p:font typeface="HK Grotesk Bold" charset="1" panose="000008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2.png>
</file>

<file path=ppt/media/image3.jpeg>
</file>

<file path=ppt/media/image4.png>
</file>

<file path=ppt/media/image5.pn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4650796" y="-2600966"/>
            <a:ext cx="9611327" cy="13560956"/>
          </a:xfrm>
          <a:custGeom>
            <a:avLst/>
            <a:gdLst/>
            <a:ahLst/>
            <a:cxnLst/>
            <a:rect r="r" b="b" t="t" l="l"/>
            <a:pathLst>
              <a:path h="13560956" w="9611327">
                <a:moveTo>
                  <a:pt x="0" y="0"/>
                </a:moveTo>
                <a:lnTo>
                  <a:pt x="9611327" y="0"/>
                </a:lnTo>
                <a:lnTo>
                  <a:pt x="9611327" y="13560956"/>
                </a:lnTo>
                <a:lnTo>
                  <a:pt x="0" y="13560956"/>
                </a:lnTo>
                <a:lnTo>
                  <a:pt x="0" y="0"/>
                </a:lnTo>
                <a:close/>
              </a:path>
            </a:pathLst>
          </a:custGeom>
          <a:blipFill>
            <a:blip r:embed="rId3"/>
            <a:stretch>
              <a:fillRect l="0" t="0" r="0" b="0"/>
            </a:stretch>
          </a:blipFill>
        </p:spPr>
      </p:sp>
      <p:sp>
        <p:nvSpPr>
          <p:cNvPr name="TextBox 4" id="4"/>
          <p:cNvSpPr txBox="true"/>
          <p:nvPr/>
        </p:nvSpPr>
        <p:spPr>
          <a:xfrm rot="0">
            <a:off x="2752839" y="5743803"/>
            <a:ext cx="13044596" cy="561058"/>
          </a:xfrm>
          <a:prstGeom prst="rect">
            <a:avLst/>
          </a:prstGeom>
        </p:spPr>
        <p:txBody>
          <a:bodyPr anchor="t" rtlCol="false" tIns="0" lIns="0" bIns="0" rIns="0">
            <a:spAutoFit/>
          </a:bodyPr>
          <a:lstStyle/>
          <a:p>
            <a:pPr algn="ctr">
              <a:lnSpc>
                <a:spcPts val="4570"/>
              </a:lnSpc>
            </a:pPr>
            <a:r>
              <a:rPr lang="en-US" sz="3264">
                <a:solidFill>
                  <a:srgbClr val="FFFFFF"/>
                </a:solidFill>
                <a:latin typeface="HK Grotesk"/>
                <a:ea typeface="HK Grotesk"/>
                <a:cs typeface="HK Grotesk"/>
                <a:sym typeface="HK Grotesk"/>
              </a:rPr>
              <a:t> Analyzing and Predicting Weather Patterns Using Data Science</a:t>
            </a:r>
          </a:p>
        </p:txBody>
      </p:sp>
      <p:sp>
        <p:nvSpPr>
          <p:cNvPr name="TextBox 5" id="5"/>
          <p:cNvSpPr txBox="true"/>
          <p:nvPr/>
        </p:nvSpPr>
        <p:spPr>
          <a:xfrm rot="0">
            <a:off x="3065298" y="1732226"/>
            <a:ext cx="12782323" cy="2879922"/>
          </a:xfrm>
          <a:prstGeom prst="rect">
            <a:avLst/>
          </a:prstGeom>
        </p:spPr>
        <p:txBody>
          <a:bodyPr anchor="t" rtlCol="false" tIns="0" lIns="0" bIns="0" rIns="0">
            <a:spAutoFit/>
          </a:bodyPr>
          <a:lstStyle/>
          <a:p>
            <a:pPr algn="ctr">
              <a:lnSpc>
                <a:spcPts val="11307"/>
              </a:lnSpc>
            </a:pPr>
            <a:r>
              <a:rPr lang="en-US" b="true" sz="10006">
                <a:solidFill>
                  <a:srgbClr val="FFFFFF"/>
                </a:solidFill>
                <a:latin typeface="Glacial Indifference Bold"/>
                <a:ea typeface="Glacial Indifference Bold"/>
                <a:cs typeface="Glacial Indifference Bold"/>
                <a:sym typeface="Glacial Indifference Bold"/>
              </a:rPr>
              <a:t>WE</a:t>
            </a:r>
            <a:r>
              <a:rPr lang="en-US" b="true" sz="10006">
                <a:solidFill>
                  <a:srgbClr val="FFFFFF"/>
                </a:solidFill>
                <a:latin typeface="Glacial Indifference Bold"/>
                <a:ea typeface="Glacial Indifference Bold"/>
                <a:cs typeface="Glacial Indifference Bold"/>
                <a:sym typeface="Glacial Indifference Bold"/>
              </a:rPr>
              <a:t>ATHER TREND FORECASTING</a:t>
            </a:r>
          </a:p>
        </p:txBody>
      </p:sp>
      <p:sp>
        <p:nvSpPr>
          <p:cNvPr name="TextBox 6" id="6"/>
          <p:cNvSpPr txBox="true"/>
          <p:nvPr/>
        </p:nvSpPr>
        <p:spPr>
          <a:xfrm rot="0">
            <a:off x="6716061" y="7869152"/>
            <a:ext cx="4855878" cy="1057308"/>
          </a:xfrm>
          <a:prstGeom prst="rect">
            <a:avLst/>
          </a:prstGeom>
        </p:spPr>
        <p:txBody>
          <a:bodyPr anchor="t" rtlCol="false" tIns="0" lIns="0" bIns="0" rIns="0">
            <a:spAutoFit/>
          </a:bodyPr>
          <a:lstStyle/>
          <a:p>
            <a:pPr algn="ctr">
              <a:lnSpc>
                <a:spcPts val="4200"/>
              </a:lnSpc>
            </a:pPr>
            <a:r>
              <a:rPr lang="en-US" sz="3000" i="true">
                <a:solidFill>
                  <a:srgbClr val="FFFFFF"/>
                </a:solidFill>
                <a:latin typeface="HK Grotesk Italics"/>
                <a:ea typeface="HK Grotesk Italics"/>
                <a:cs typeface="HK Grotesk Italics"/>
                <a:sym typeface="HK Grotesk Italics"/>
              </a:rPr>
              <a:t>Hemanth Yarra</a:t>
            </a:r>
          </a:p>
          <a:p>
            <a:pPr algn="ctr">
              <a:lnSpc>
                <a:spcPts val="4200"/>
              </a:lnSpc>
            </a:pPr>
            <a:r>
              <a:rPr lang="en-US" sz="3000" i="true">
                <a:solidFill>
                  <a:srgbClr val="FFFFFF"/>
                </a:solidFill>
                <a:latin typeface="HK Grotesk Italics"/>
                <a:ea typeface="HK Grotesk Italics"/>
                <a:cs typeface="HK Grotesk Italics"/>
                <a:sym typeface="HK Grotesk Italics"/>
              </a:rPr>
              <a:t>27th, March 2025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0" y="3933076"/>
            <a:ext cx="18508535" cy="6610191"/>
          </a:xfrm>
          <a:custGeom>
            <a:avLst/>
            <a:gdLst/>
            <a:ahLst/>
            <a:cxnLst/>
            <a:rect r="r" b="b" t="t" l="l"/>
            <a:pathLst>
              <a:path h="6610191" w="18508535">
                <a:moveTo>
                  <a:pt x="0" y="0"/>
                </a:moveTo>
                <a:lnTo>
                  <a:pt x="18508535" y="0"/>
                </a:lnTo>
                <a:lnTo>
                  <a:pt x="18508535" y="6610191"/>
                </a:lnTo>
                <a:lnTo>
                  <a:pt x="0" y="6610191"/>
                </a:lnTo>
                <a:lnTo>
                  <a:pt x="0" y="0"/>
                </a:lnTo>
                <a:close/>
              </a:path>
            </a:pathLst>
          </a:custGeom>
          <a:blipFill>
            <a:blip r:embed="rId3"/>
            <a:stretch>
              <a:fillRect l="0" t="0" r="0" b="0"/>
            </a:stretch>
          </a:blipFill>
        </p:spPr>
      </p:sp>
      <p:sp>
        <p:nvSpPr>
          <p:cNvPr name="TextBox 4" id="4"/>
          <p:cNvSpPr txBox="true"/>
          <p:nvPr/>
        </p:nvSpPr>
        <p:spPr>
          <a:xfrm rot="0">
            <a:off x="-426934" y="272475"/>
            <a:ext cx="17037280" cy="1045178"/>
          </a:xfrm>
          <a:prstGeom prst="rect">
            <a:avLst/>
          </a:prstGeom>
        </p:spPr>
        <p:txBody>
          <a:bodyPr anchor="t" rtlCol="false" tIns="0" lIns="0" bIns="0" rIns="0">
            <a:spAutoFit/>
          </a:bodyPr>
          <a:lstStyle/>
          <a:p>
            <a:pPr algn="r">
              <a:lnSpc>
                <a:spcPts val="8140"/>
              </a:lnSpc>
            </a:pPr>
            <a:r>
              <a:rPr lang="en-US" b="true" sz="7204">
                <a:solidFill>
                  <a:srgbClr val="FFFFFF"/>
                </a:solidFill>
                <a:latin typeface="Glacial Indifference Bold"/>
                <a:ea typeface="Glacial Indifference Bold"/>
                <a:cs typeface="Glacial Indifference Bold"/>
                <a:sym typeface="Glacial Indifference Bold"/>
              </a:rPr>
              <a:t>SARIMA M</a:t>
            </a:r>
            <a:r>
              <a:rPr lang="en-US" b="true" sz="7204">
                <a:solidFill>
                  <a:srgbClr val="FFFFFF"/>
                </a:solidFill>
                <a:latin typeface="Glacial Indifference Bold"/>
                <a:ea typeface="Glacial Indifference Bold"/>
                <a:cs typeface="Glacial Indifference Bold"/>
                <a:sym typeface="Glacial Indifference Bold"/>
              </a:rPr>
              <a:t>ODEL FOR FORECASTING</a:t>
            </a:r>
          </a:p>
        </p:txBody>
      </p:sp>
      <p:sp>
        <p:nvSpPr>
          <p:cNvPr name="TextBox 5" id="5"/>
          <p:cNvSpPr txBox="true"/>
          <p:nvPr/>
        </p:nvSpPr>
        <p:spPr>
          <a:xfrm rot="0">
            <a:off x="2470821" y="1621033"/>
            <a:ext cx="15494196" cy="2739486"/>
          </a:xfrm>
          <a:prstGeom prst="rect">
            <a:avLst/>
          </a:prstGeom>
        </p:spPr>
        <p:txBody>
          <a:bodyPr anchor="t" rtlCol="false" tIns="0" lIns="0" bIns="0" rIns="0">
            <a:spAutoFit/>
          </a:bodyPr>
          <a:lstStyle/>
          <a:p>
            <a:pPr algn="l" marL="675778" indent="-337889" lvl="1">
              <a:lnSpc>
                <a:spcPts val="4382"/>
              </a:lnSpc>
              <a:buFont typeface="Arial"/>
              <a:buChar char="•"/>
            </a:pPr>
            <a:r>
              <a:rPr lang="en-US" sz="3130" i="true">
                <a:solidFill>
                  <a:srgbClr val="FFFFFF"/>
                </a:solidFill>
                <a:latin typeface="HK Grotesk Italics"/>
                <a:ea typeface="HK Grotesk Italics"/>
                <a:cs typeface="HK Grotesk Italics"/>
                <a:sym typeface="HK Grotesk Italics"/>
              </a:rPr>
              <a:t>Parameters:(p=1, d=1, q=1), Seasonal Order: (1,1,1,30)</a:t>
            </a:r>
          </a:p>
          <a:p>
            <a:pPr algn="l" marL="675778" indent="-337889" lvl="1">
              <a:lnSpc>
                <a:spcPts val="4382"/>
              </a:lnSpc>
              <a:buFont typeface="Arial"/>
              <a:buChar char="•"/>
            </a:pPr>
            <a:r>
              <a:rPr lang="en-US" sz="3130" i="true">
                <a:solidFill>
                  <a:srgbClr val="FFFFFF"/>
                </a:solidFill>
                <a:latin typeface="HK Grotesk Italics"/>
                <a:ea typeface="HK Grotesk Italics"/>
                <a:cs typeface="HK Grotesk Italics"/>
                <a:sym typeface="HK Grotesk Italics"/>
              </a:rPr>
              <a:t>Explanatory Variables:Wind speed, humidity, precipitation, pressure</a:t>
            </a:r>
          </a:p>
          <a:p>
            <a:pPr algn="l" marL="675778" indent="-337889" lvl="1">
              <a:lnSpc>
                <a:spcPts val="4382"/>
              </a:lnSpc>
              <a:buFont typeface="Arial"/>
              <a:buChar char="•"/>
            </a:pPr>
            <a:r>
              <a:rPr lang="en-US" sz="3130" i="true">
                <a:solidFill>
                  <a:srgbClr val="FFFFFF"/>
                </a:solidFill>
                <a:latin typeface="HK Grotesk Italics"/>
                <a:ea typeface="HK Grotesk Italics"/>
                <a:cs typeface="HK Grotesk Italics"/>
                <a:sym typeface="HK Grotesk Italics"/>
              </a:rPr>
              <a:t>Results:Forecasted temperature trends</a:t>
            </a:r>
          </a:p>
          <a:p>
            <a:pPr algn="l" marL="675778" indent="-337889" lvl="1">
              <a:lnSpc>
                <a:spcPts val="4382"/>
              </a:lnSpc>
              <a:buFont typeface="Arial"/>
              <a:buChar char="•"/>
            </a:pPr>
            <a:r>
              <a:rPr lang="en-US" sz="3130" i="true">
                <a:solidFill>
                  <a:srgbClr val="FFFFFF"/>
                </a:solidFill>
                <a:latin typeface="HK Grotesk Italics"/>
                <a:ea typeface="HK Grotesk Italics"/>
                <a:cs typeface="HK Grotesk Italics"/>
                <a:sym typeface="HK Grotesk Italics"/>
              </a:rPr>
              <a:t>Visualized train vs. test vs. forecast</a:t>
            </a:r>
          </a:p>
          <a:p>
            <a:pPr algn="l">
              <a:lnSpc>
                <a:spcPts val="4382"/>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TextBox 3" id="3"/>
          <p:cNvSpPr txBox="true"/>
          <p:nvPr/>
        </p:nvSpPr>
        <p:spPr>
          <a:xfrm rot="0">
            <a:off x="1028700" y="3316599"/>
            <a:ext cx="15737284" cy="2293083"/>
          </a:xfrm>
          <a:prstGeom prst="rect">
            <a:avLst/>
          </a:prstGeom>
        </p:spPr>
        <p:txBody>
          <a:bodyPr anchor="t" rtlCol="false" tIns="0" lIns="0" bIns="0" rIns="0">
            <a:spAutoFit/>
          </a:bodyPr>
          <a:lstStyle/>
          <a:p>
            <a:pPr algn="l" marL="1736243" indent="-578748" lvl="2">
              <a:lnSpc>
                <a:spcPts val="4543"/>
              </a:lnSpc>
              <a:spcBef>
                <a:spcPct val="0"/>
              </a:spcBef>
              <a:buFont typeface="Arial"/>
              <a:buChar char="⚬"/>
            </a:pPr>
            <a:r>
              <a:rPr lang="en-US" sz="4020" i="true">
                <a:solidFill>
                  <a:srgbClr val="FFFFFF"/>
                </a:solidFill>
                <a:latin typeface="HK Grotesk Italics"/>
                <a:ea typeface="HK Grotesk Italics"/>
                <a:cs typeface="HK Grotesk Italics"/>
                <a:sym typeface="HK Grotesk Italics"/>
              </a:rPr>
              <a:t>Metrics:MAE (Mean Absolute Error):  3.02</a:t>
            </a:r>
          </a:p>
          <a:p>
            <a:pPr algn="l" marL="1736243" indent="-578748" lvl="2">
              <a:lnSpc>
                <a:spcPts val="4543"/>
              </a:lnSpc>
              <a:spcBef>
                <a:spcPct val="0"/>
              </a:spcBef>
              <a:buFont typeface="Arial"/>
              <a:buChar char="⚬"/>
            </a:pPr>
            <a:r>
              <a:rPr lang="en-US" sz="4020" i="true">
                <a:solidFill>
                  <a:srgbClr val="FFFFFF"/>
                </a:solidFill>
                <a:latin typeface="HK Grotesk Italics"/>
                <a:ea typeface="HK Grotesk Italics"/>
                <a:cs typeface="HK Grotesk Italics"/>
                <a:sym typeface="HK Grotesk Italics"/>
              </a:rPr>
              <a:t>RMSE (Root Mean Squared Error): 12.38</a:t>
            </a:r>
          </a:p>
          <a:p>
            <a:pPr algn="l" marL="1736243" indent="-578748" lvl="2">
              <a:lnSpc>
                <a:spcPts val="4543"/>
              </a:lnSpc>
              <a:spcBef>
                <a:spcPct val="0"/>
              </a:spcBef>
              <a:buFont typeface="Arial"/>
              <a:buChar char="⚬"/>
            </a:pPr>
            <a:r>
              <a:rPr lang="en-US" sz="4020" i="true">
                <a:solidFill>
                  <a:srgbClr val="FFFFFF"/>
                </a:solidFill>
                <a:latin typeface="HK Grotesk Italics"/>
                <a:ea typeface="HK Grotesk Italics"/>
                <a:cs typeface="HK Grotesk Italics"/>
                <a:sym typeface="HK Grotesk Italics"/>
              </a:rPr>
              <a:t>Observations:SARIMA performed well but had some deviations</a:t>
            </a:r>
          </a:p>
          <a:p>
            <a:pPr algn="l">
              <a:lnSpc>
                <a:spcPts val="4543"/>
              </a:lnSpc>
              <a:spcBef>
                <a:spcPct val="0"/>
              </a:spcBef>
            </a:pPr>
          </a:p>
        </p:txBody>
      </p:sp>
      <p:sp>
        <p:nvSpPr>
          <p:cNvPr name="TextBox 4" id="4"/>
          <p:cNvSpPr txBox="true"/>
          <p:nvPr/>
        </p:nvSpPr>
        <p:spPr>
          <a:xfrm rot="0">
            <a:off x="2272121" y="1066800"/>
            <a:ext cx="12220770" cy="1044340"/>
          </a:xfrm>
          <a:prstGeom prst="rect">
            <a:avLst/>
          </a:prstGeom>
        </p:spPr>
        <p:txBody>
          <a:bodyPr anchor="t" rtlCol="false" tIns="0" lIns="0" bIns="0" rIns="0">
            <a:spAutoFit/>
          </a:bodyPr>
          <a:lstStyle/>
          <a:p>
            <a:pPr algn="ctr">
              <a:lnSpc>
                <a:spcPts val="8039"/>
              </a:lnSpc>
              <a:spcBef>
                <a:spcPct val="0"/>
              </a:spcBef>
            </a:pPr>
            <a:r>
              <a:rPr lang="en-US" b="true" sz="7114">
                <a:solidFill>
                  <a:srgbClr val="FFFFFF"/>
                </a:solidFill>
                <a:latin typeface="Glacial Indifference Bold"/>
                <a:ea typeface="Glacial Indifference Bold"/>
                <a:cs typeface="Glacial Indifference Bold"/>
                <a:sym typeface="Glacial Indifference Bold"/>
              </a:rPr>
              <a:t>SARIMA M</a:t>
            </a:r>
            <a:r>
              <a:rPr lang="en-US" b="true" sz="7114">
                <a:solidFill>
                  <a:srgbClr val="FFFFFF"/>
                </a:solidFill>
                <a:latin typeface="Glacial Indifference Bold"/>
                <a:ea typeface="Glacial Indifference Bold"/>
                <a:cs typeface="Glacial Indifference Bold"/>
                <a:sym typeface="Glacial Indifference Bold"/>
              </a:rPr>
              <a:t>ODEL EVALUATION</a:t>
            </a:r>
          </a:p>
        </p:txBody>
      </p:sp>
      <p:sp>
        <p:nvSpPr>
          <p:cNvPr name="TextBox 5" id="5"/>
          <p:cNvSpPr txBox="true"/>
          <p:nvPr/>
        </p:nvSpPr>
        <p:spPr>
          <a:xfrm rot="0">
            <a:off x="1275358" y="8707583"/>
            <a:ext cx="15737284" cy="1120484"/>
          </a:xfrm>
          <a:prstGeom prst="rect">
            <a:avLst/>
          </a:prstGeom>
        </p:spPr>
        <p:txBody>
          <a:bodyPr anchor="t" rtlCol="false" tIns="0" lIns="0" bIns="0" rIns="0">
            <a:spAutoFit/>
          </a:bodyPr>
          <a:lstStyle/>
          <a:p>
            <a:pPr algn="ctr">
              <a:lnSpc>
                <a:spcPts val="4423"/>
              </a:lnSpc>
              <a:spcBef>
                <a:spcPct val="0"/>
              </a:spcBef>
            </a:pPr>
            <a:r>
              <a:rPr lang="en-US" b="true" sz="3914">
                <a:solidFill>
                  <a:srgbClr val="FFFFFF"/>
                </a:solidFill>
                <a:latin typeface="HK Grotesk Bold"/>
                <a:ea typeface="HK Grotesk Bold"/>
                <a:cs typeface="HK Grotesk Bold"/>
                <a:sym typeface="HK Grotesk Bold"/>
              </a:rPr>
              <a:t>Pr</a:t>
            </a:r>
            <a:r>
              <a:rPr lang="en-US" b="true" sz="3914">
                <a:solidFill>
                  <a:srgbClr val="FFFFFF"/>
                </a:solidFill>
                <a:latin typeface="HK Grotesk Bold"/>
                <a:ea typeface="HK Grotesk Bold"/>
                <a:cs typeface="HK Grotesk Bold"/>
                <a:sym typeface="HK Grotesk Bold"/>
              </a:rPr>
              <a:t>ophet was chosen for its ability to capture seasonality and trends without requiring extensive parameter tuning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TextBox 3" id="3"/>
          <p:cNvSpPr txBox="true"/>
          <p:nvPr/>
        </p:nvSpPr>
        <p:spPr>
          <a:xfrm rot="0">
            <a:off x="1533443" y="1969336"/>
            <a:ext cx="13844984" cy="7288964"/>
          </a:xfrm>
          <a:prstGeom prst="rect">
            <a:avLst/>
          </a:prstGeom>
        </p:spPr>
        <p:txBody>
          <a:bodyPr anchor="t" rtlCol="false" tIns="0" lIns="0" bIns="0" rIns="0">
            <a:spAutoFit/>
          </a:bodyPr>
          <a:lstStyle/>
          <a:p>
            <a:pPr algn="l" marL="732353" indent="-366177" lvl="1">
              <a:lnSpc>
                <a:spcPts val="3833"/>
              </a:lnSpc>
              <a:spcBef>
                <a:spcPct val="0"/>
              </a:spcBef>
              <a:buFont typeface="Arial"/>
              <a:buChar char="•"/>
            </a:pPr>
            <a:r>
              <a:rPr lang="en-US" sz="3392">
                <a:solidFill>
                  <a:srgbClr val="FFFFFF"/>
                </a:solidFill>
                <a:latin typeface="HK Grotesk"/>
                <a:ea typeface="HK Grotesk"/>
                <a:cs typeface="HK Grotesk"/>
                <a:sym typeface="HK Grotesk"/>
              </a:rPr>
              <a:t>Converted Data to Prophet format (ds, y)</a:t>
            </a:r>
          </a:p>
          <a:p>
            <a:pPr algn="l" marL="732353" indent="-366177" lvl="1">
              <a:lnSpc>
                <a:spcPts val="3833"/>
              </a:lnSpc>
              <a:spcBef>
                <a:spcPct val="0"/>
              </a:spcBef>
              <a:buFont typeface="Arial"/>
              <a:buChar char="•"/>
            </a:pPr>
            <a:r>
              <a:rPr lang="en-US" sz="3392">
                <a:solidFill>
                  <a:srgbClr val="FFFFFF"/>
                </a:solidFill>
                <a:latin typeface="HK Grotesk"/>
                <a:ea typeface="HK Grotesk"/>
                <a:cs typeface="HK Grotesk"/>
                <a:sym typeface="HK Grotesk"/>
              </a:rPr>
              <a:t>Generated 30-day future forecast</a:t>
            </a:r>
          </a:p>
          <a:p>
            <a:pPr algn="l" marL="732353" indent="-366177" lvl="1">
              <a:lnSpc>
                <a:spcPts val="3833"/>
              </a:lnSpc>
              <a:spcBef>
                <a:spcPct val="0"/>
              </a:spcBef>
              <a:buFont typeface="Arial"/>
              <a:buChar char="•"/>
            </a:pPr>
            <a:r>
              <a:rPr lang="en-US" sz="3392">
                <a:solidFill>
                  <a:srgbClr val="FFFFFF"/>
                </a:solidFill>
                <a:latin typeface="HK Grotesk"/>
                <a:ea typeface="HK Grotesk"/>
                <a:cs typeface="HK Grotesk"/>
                <a:sym typeface="HK Grotesk"/>
              </a:rPr>
              <a:t>Results Saved: weather_forecast.csv</a:t>
            </a:r>
          </a:p>
          <a:p>
            <a:pPr algn="l">
              <a:lnSpc>
                <a:spcPts val="3833"/>
              </a:lnSpc>
              <a:spcBef>
                <a:spcPct val="0"/>
              </a:spcBef>
            </a:pPr>
          </a:p>
          <a:p>
            <a:pPr algn="l">
              <a:lnSpc>
                <a:spcPts val="3833"/>
              </a:lnSpc>
              <a:spcBef>
                <a:spcPct val="0"/>
              </a:spcBef>
            </a:pPr>
            <a:r>
              <a:rPr lang="en-US" sz="3392">
                <a:solidFill>
                  <a:srgbClr val="FFFFFF"/>
                </a:solidFill>
                <a:latin typeface="HK Grotesk"/>
                <a:ea typeface="HK Grotesk"/>
                <a:cs typeface="HK Grotesk"/>
                <a:sym typeface="HK Grotesk"/>
              </a:rPr>
              <a:t>Prophet Model Visualization</a:t>
            </a:r>
          </a:p>
          <a:p>
            <a:pPr algn="l" marL="732353" indent="-366177" lvl="1">
              <a:lnSpc>
                <a:spcPts val="3833"/>
              </a:lnSpc>
              <a:spcBef>
                <a:spcPct val="0"/>
              </a:spcBef>
              <a:buFont typeface="Arial"/>
              <a:buChar char="•"/>
            </a:pPr>
            <a:r>
              <a:rPr lang="en-US" sz="3392">
                <a:solidFill>
                  <a:srgbClr val="FFFFFF"/>
                </a:solidFill>
                <a:latin typeface="HK Grotesk"/>
                <a:ea typeface="HK Grotesk"/>
                <a:cs typeface="HK Grotesk"/>
                <a:sym typeface="HK Grotesk"/>
              </a:rPr>
              <a:t>Actual vs Forecasted Temperature Plot</a:t>
            </a:r>
          </a:p>
          <a:p>
            <a:pPr algn="l" marL="1464706" indent="-488235" lvl="2">
              <a:lnSpc>
                <a:spcPts val="3833"/>
              </a:lnSpc>
              <a:spcBef>
                <a:spcPct val="0"/>
              </a:spcBef>
              <a:buFont typeface="Arial"/>
              <a:buChar char="⚬"/>
            </a:pPr>
            <a:r>
              <a:rPr lang="en-US" sz="3392">
                <a:solidFill>
                  <a:srgbClr val="FFFFFF"/>
                </a:solidFill>
                <a:latin typeface="HK Grotesk"/>
                <a:ea typeface="HK Grotesk"/>
                <a:cs typeface="HK Grotesk"/>
                <a:sym typeface="HK Grotesk"/>
              </a:rPr>
              <a:t>Trends &amp; Seasonality:Captured yearly, weekly, and daily variations</a:t>
            </a:r>
          </a:p>
          <a:p>
            <a:pPr algn="l" marL="732353" indent="-366177" lvl="1">
              <a:lnSpc>
                <a:spcPts val="3833"/>
              </a:lnSpc>
              <a:spcBef>
                <a:spcPct val="0"/>
              </a:spcBef>
              <a:buFont typeface="Arial"/>
              <a:buChar char="•"/>
            </a:pPr>
            <a:r>
              <a:rPr lang="en-US" sz="3392">
                <a:solidFill>
                  <a:srgbClr val="FFFFFF"/>
                </a:solidFill>
                <a:latin typeface="HK Grotesk"/>
                <a:ea typeface="HK Grotesk"/>
                <a:cs typeface="HK Grotesk"/>
                <a:sym typeface="HK Grotesk"/>
              </a:rPr>
              <a:t>Confidence Intervals Displayed</a:t>
            </a:r>
          </a:p>
          <a:p>
            <a:pPr algn="l">
              <a:lnSpc>
                <a:spcPts val="3833"/>
              </a:lnSpc>
              <a:spcBef>
                <a:spcPct val="0"/>
              </a:spcBef>
            </a:pPr>
          </a:p>
          <a:p>
            <a:pPr algn="l">
              <a:lnSpc>
                <a:spcPts val="3833"/>
              </a:lnSpc>
              <a:spcBef>
                <a:spcPct val="0"/>
              </a:spcBef>
            </a:pPr>
            <a:r>
              <a:rPr lang="en-US" sz="3392">
                <a:solidFill>
                  <a:srgbClr val="FFFFFF"/>
                </a:solidFill>
                <a:latin typeface="HK Grotesk"/>
                <a:ea typeface="HK Grotesk"/>
                <a:cs typeface="HK Grotesk"/>
                <a:sym typeface="HK Grotesk"/>
              </a:rPr>
              <a:t>Model Evaluation:</a:t>
            </a:r>
          </a:p>
          <a:p>
            <a:pPr algn="l" marL="1464706" indent="-488235" lvl="2">
              <a:lnSpc>
                <a:spcPts val="3833"/>
              </a:lnSpc>
              <a:spcBef>
                <a:spcPct val="0"/>
              </a:spcBef>
              <a:buFont typeface="Arial"/>
              <a:buChar char="⚬"/>
            </a:pPr>
            <a:r>
              <a:rPr lang="en-US" sz="3392">
                <a:solidFill>
                  <a:srgbClr val="FFFFFF"/>
                </a:solidFill>
                <a:latin typeface="HK Grotesk"/>
                <a:ea typeface="HK Grotesk"/>
                <a:cs typeface="HK Grotesk"/>
                <a:sym typeface="HK Grotesk"/>
              </a:rPr>
              <a:t>Metrics:MAE (Mean Absolute Error): 2.114</a:t>
            </a:r>
          </a:p>
          <a:p>
            <a:pPr algn="l" marL="1464706" indent="-488235" lvl="2">
              <a:lnSpc>
                <a:spcPts val="3833"/>
              </a:lnSpc>
              <a:spcBef>
                <a:spcPct val="0"/>
              </a:spcBef>
              <a:buFont typeface="Arial"/>
              <a:buChar char="⚬"/>
            </a:pPr>
            <a:r>
              <a:rPr lang="en-US" sz="3392">
                <a:solidFill>
                  <a:srgbClr val="FFFFFF"/>
                </a:solidFill>
                <a:latin typeface="HK Grotesk"/>
                <a:ea typeface="HK Grotesk"/>
                <a:cs typeface="HK Grotesk"/>
                <a:sym typeface="HK Grotesk"/>
              </a:rPr>
              <a:t>RMSE (Root Mean Squared Error): 2.7</a:t>
            </a:r>
          </a:p>
          <a:p>
            <a:pPr algn="l" marL="1464706" indent="-488235" lvl="2">
              <a:lnSpc>
                <a:spcPts val="3833"/>
              </a:lnSpc>
              <a:spcBef>
                <a:spcPct val="0"/>
              </a:spcBef>
              <a:buFont typeface="Arial"/>
              <a:buChar char="⚬"/>
            </a:pPr>
            <a:r>
              <a:rPr lang="en-US" sz="3392">
                <a:solidFill>
                  <a:srgbClr val="FFFFFF"/>
                </a:solidFill>
                <a:latin typeface="HK Grotesk"/>
                <a:ea typeface="HK Grotesk"/>
                <a:cs typeface="HK Grotesk"/>
                <a:sym typeface="HK Grotesk"/>
              </a:rPr>
              <a:t>Comp</a:t>
            </a:r>
            <a:r>
              <a:rPr lang="en-US" sz="3392">
                <a:solidFill>
                  <a:srgbClr val="FFFFFF"/>
                </a:solidFill>
                <a:latin typeface="HK Grotesk"/>
                <a:ea typeface="HK Grotesk"/>
                <a:cs typeface="HK Grotesk"/>
                <a:sym typeface="HK Grotesk"/>
              </a:rPr>
              <a:t>arison with SARIMA:</a:t>
            </a:r>
          </a:p>
          <a:p>
            <a:pPr algn="l" marL="1464706" indent="-488235" lvl="2">
              <a:lnSpc>
                <a:spcPts val="3833"/>
              </a:lnSpc>
              <a:spcBef>
                <a:spcPct val="0"/>
              </a:spcBef>
              <a:buFont typeface="Arial"/>
              <a:buChar char="⚬"/>
            </a:pPr>
            <a:r>
              <a:rPr lang="en-US" sz="3392">
                <a:solidFill>
                  <a:srgbClr val="FFFFFF"/>
                </a:solidFill>
                <a:latin typeface="HK Grotesk"/>
                <a:ea typeface="HK Grotesk"/>
                <a:cs typeface="HK Grotesk"/>
                <a:sym typeface="HK Grotesk"/>
              </a:rPr>
              <a:t>Prophet captures long-term trends better</a:t>
            </a:r>
          </a:p>
          <a:p>
            <a:pPr algn="l" marL="1464706" indent="-488235" lvl="2">
              <a:lnSpc>
                <a:spcPts val="3833"/>
              </a:lnSpc>
              <a:spcBef>
                <a:spcPct val="0"/>
              </a:spcBef>
              <a:buFont typeface="Arial"/>
              <a:buChar char="⚬"/>
            </a:pPr>
            <a:r>
              <a:rPr lang="en-US" sz="3392">
                <a:solidFill>
                  <a:srgbClr val="FFFFFF"/>
                </a:solidFill>
                <a:latin typeface="HK Grotesk"/>
                <a:ea typeface="HK Grotesk"/>
                <a:cs typeface="HK Grotesk"/>
                <a:sym typeface="HK Grotesk"/>
              </a:rPr>
              <a:t>SARIMA adapts well to short-term fluctuations</a:t>
            </a:r>
          </a:p>
        </p:txBody>
      </p:sp>
      <p:sp>
        <p:nvSpPr>
          <p:cNvPr name="TextBox 4" id="4"/>
          <p:cNvSpPr txBox="true"/>
          <p:nvPr/>
        </p:nvSpPr>
        <p:spPr>
          <a:xfrm rot="0">
            <a:off x="712198" y="246043"/>
            <a:ext cx="15958685" cy="1044340"/>
          </a:xfrm>
          <a:prstGeom prst="rect">
            <a:avLst/>
          </a:prstGeom>
        </p:spPr>
        <p:txBody>
          <a:bodyPr anchor="t" rtlCol="false" tIns="0" lIns="0" bIns="0" rIns="0">
            <a:spAutoFit/>
          </a:bodyPr>
          <a:lstStyle/>
          <a:p>
            <a:pPr algn="ctr">
              <a:lnSpc>
                <a:spcPts val="8039"/>
              </a:lnSpc>
              <a:spcBef>
                <a:spcPct val="0"/>
              </a:spcBef>
            </a:pPr>
            <a:r>
              <a:rPr lang="en-US" b="true" sz="7114">
                <a:solidFill>
                  <a:srgbClr val="FFFFFF"/>
                </a:solidFill>
                <a:latin typeface="Glacial Indifference Bold"/>
                <a:ea typeface="Glacial Indifference Bold"/>
                <a:cs typeface="Glacial Indifference Bold"/>
                <a:sym typeface="Glacial Indifference Bold"/>
              </a:rPr>
              <a:t>P</a:t>
            </a:r>
            <a:r>
              <a:rPr lang="en-US" b="true" sz="7114">
                <a:solidFill>
                  <a:srgbClr val="FFFFFF"/>
                </a:solidFill>
                <a:latin typeface="Glacial Indifference Bold"/>
                <a:ea typeface="Glacial Indifference Bold"/>
                <a:cs typeface="Glacial Indifference Bold"/>
                <a:sym typeface="Glacial Indifference Bold"/>
              </a:rPr>
              <a:t>ROPHET MODEL FOR FORECASTING</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295855" y="-436894"/>
            <a:ext cx="18879711" cy="10723894"/>
          </a:xfrm>
          <a:custGeom>
            <a:avLst/>
            <a:gdLst/>
            <a:ahLst/>
            <a:cxnLst/>
            <a:rect r="r" b="b" t="t" l="l"/>
            <a:pathLst>
              <a:path h="10723894" w="18879711">
                <a:moveTo>
                  <a:pt x="0" y="0"/>
                </a:moveTo>
                <a:lnTo>
                  <a:pt x="18879710" y="0"/>
                </a:lnTo>
                <a:lnTo>
                  <a:pt x="18879710" y="10723894"/>
                </a:lnTo>
                <a:lnTo>
                  <a:pt x="0" y="10723894"/>
                </a:lnTo>
                <a:lnTo>
                  <a:pt x="0" y="0"/>
                </a:lnTo>
                <a:close/>
              </a:path>
            </a:pathLst>
          </a:custGeom>
          <a:blipFill>
            <a:blip r:embed="rId3"/>
            <a:stretch>
              <a:fillRect l="-6801" t="0" r="-6801"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TextBox 3" id="3"/>
          <p:cNvSpPr txBox="true"/>
          <p:nvPr/>
        </p:nvSpPr>
        <p:spPr>
          <a:xfrm rot="0">
            <a:off x="867664" y="2231359"/>
            <a:ext cx="16552672" cy="5952964"/>
          </a:xfrm>
          <a:prstGeom prst="rect">
            <a:avLst/>
          </a:prstGeom>
        </p:spPr>
        <p:txBody>
          <a:bodyPr anchor="t" rtlCol="false" tIns="0" lIns="0" bIns="0" rIns="0">
            <a:spAutoFit/>
          </a:bodyPr>
          <a:lstStyle/>
          <a:p>
            <a:pPr algn="l" marL="2074546" indent="-691515" lvl="2">
              <a:lnSpc>
                <a:spcPts val="6726"/>
              </a:lnSpc>
              <a:buFont typeface="Arial"/>
              <a:buChar char="⚬"/>
            </a:pPr>
            <a:r>
              <a:rPr lang="en-US" sz="4804" i="true">
                <a:solidFill>
                  <a:srgbClr val="FFFFFF"/>
                </a:solidFill>
                <a:latin typeface="HK Grotesk Italics"/>
                <a:ea typeface="HK Grotesk Italics"/>
                <a:cs typeface="HK Grotesk Italics"/>
                <a:sym typeface="HK Grotesk Italics"/>
              </a:rPr>
              <a:t>S</a:t>
            </a:r>
            <a:r>
              <a:rPr lang="en-US" sz="4804" i="true">
                <a:solidFill>
                  <a:srgbClr val="FFFFFF"/>
                </a:solidFill>
                <a:latin typeface="HK Grotesk Italics"/>
                <a:ea typeface="HK Grotesk Italics"/>
                <a:cs typeface="HK Grotesk Italics"/>
                <a:sym typeface="HK Grotesk Italics"/>
              </a:rPr>
              <a:t>ARIMA vs. Prophet: Both models are effective</a:t>
            </a:r>
          </a:p>
          <a:p>
            <a:pPr algn="l" marL="2074546" indent="-691515" lvl="2">
              <a:lnSpc>
                <a:spcPts val="6726"/>
              </a:lnSpc>
              <a:buFont typeface="Arial"/>
              <a:buChar char="⚬"/>
            </a:pPr>
            <a:r>
              <a:rPr lang="en-US" sz="4804" i="true">
                <a:solidFill>
                  <a:srgbClr val="FFFFFF"/>
                </a:solidFill>
                <a:latin typeface="HK Grotesk Italics"/>
                <a:ea typeface="HK Grotesk Italics"/>
                <a:cs typeface="HK Grotesk Italics"/>
                <a:sym typeface="HK Grotesk Italics"/>
              </a:rPr>
              <a:t>Key Takeaways:Weather patterns influence temperature variation</a:t>
            </a:r>
          </a:p>
          <a:p>
            <a:pPr algn="l" marL="2074546" indent="-691515" lvl="2">
              <a:lnSpc>
                <a:spcPts val="6726"/>
              </a:lnSpc>
              <a:buFont typeface="Arial"/>
              <a:buChar char="⚬"/>
            </a:pPr>
            <a:r>
              <a:rPr lang="en-US" sz="4804" i="true">
                <a:solidFill>
                  <a:srgbClr val="FFFFFF"/>
                </a:solidFill>
                <a:latin typeface="HK Grotesk Italics"/>
                <a:ea typeface="HK Grotesk Italics"/>
                <a:cs typeface="HK Grotesk Italics"/>
                <a:sym typeface="HK Grotesk Italics"/>
              </a:rPr>
              <a:t>Future forecasts help in climate predictions</a:t>
            </a:r>
          </a:p>
          <a:p>
            <a:pPr algn="l" marL="2074546" indent="-691515" lvl="2">
              <a:lnSpc>
                <a:spcPts val="6726"/>
              </a:lnSpc>
              <a:buFont typeface="Arial"/>
              <a:buChar char="⚬"/>
            </a:pPr>
            <a:r>
              <a:rPr lang="en-US" sz="4804" i="true">
                <a:solidFill>
                  <a:srgbClr val="FFFFFF"/>
                </a:solidFill>
                <a:latin typeface="HK Grotesk Italics"/>
                <a:ea typeface="HK Grotesk Italics"/>
                <a:cs typeface="HK Grotesk Italics"/>
                <a:sym typeface="HK Grotesk Italics"/>
              </a:rPr>
              <a:t>Next Steps:Extend to multiple countries</a:t>
            </a:r>
          </a:p>
          <a:p>
            <a:pPr algn="l" marL="2074546" indent="-691515" lvl="2">
              <a:lnSpc>
                <a:spcPts val="6726"/>
              </a:lnSpc>
              <a:buFont typeface="Arial"/>
              <a:buChar char="⚬"/>
            </a:pPr>
            <a:r>
              <a:rPr lang="en-US" sz="4804" i="true">
                <a:solidFill>
                  <a:srgbClr val="FFFFFF"/>
                </a:solidFill>
                <a:latin typeface="HK Grotesk Italics"/>
                <a:ea typeface="HK Grotesk Italics"/>
                <a:cs typeface="HK Grotesk Italics"/>
                <a:sym typeface="HK Grotesk Italics"/>
              </a:rPr>
              <a:t>Incorporate additional meteorological factors</a:t>
            </a:r>
          </a:p>
          <a:p>
            <a:pPr algn="l">
              <a:lnSpc>
                <a:spcPts val="6726"/>
              </a:lnSpc>
            </a:pPr>
          </a:p>
        </p:txBody>
      </p:sp>
      <p:sp>
        <p:nvSpPr>
          <p:cNvPr name="TextBox 4" id="4"/>
          <p:cNvSpPr txBox="true"/>
          <p:nvPr/>
        </p:nvSpPr>
        <p:spPr>
          <a:xfrm rot="0">
            <a:off x="555204" y="350560"/>
            <a:ext cx="16552672" cy="1044340"/>
          </a:xfrm>
          <a:prstGeom prst="rect">
            <a:avLst/>
          </a:prstGeom>
        </p:spPr>
        <p:txBody>
          <a:bodyPr anchor="t" rtlCol="false" tIns="0" lIns="0" bIns="0" rIns="0">
            <a:spAutoFit/>
          </a:bodyPr>
          <a:lstStyle/>
          <a:p>
            <a:pPr algn="ctr">
              <a:lnSpc>
                <a:spcPts val="8039"/>
              </a:lnSpc>
              <a:spcBef>
                <a:spcPct val="0"/>
              </a:spcBef>
            </a:pPr>
            <a:r>
              <a:rPr lang="en-US" b="true" sz="7114">
                <a:solidFill>
                  <a:srgbClr val="FFFFFF"/>
                </a:solidFill>
                <a:latin typeface="Glacial Indifference Bold"/>
                <a:ea typeface="Glacial Indifference Bold"/>
                <a:cs typeface="Glacial Indifference Bold"/>
                <a:sym typeface="Glacial Indifference Bold"/>
              </a:rPr>
              <a:t> </a:t>
            </a:r>
            <a:r>
              <a:rPr lang="en-US" b="true" sz="7114">
                <a:solidFill>
                  <a:srgbClr val="FFFFFF"/>
                </a:solidFill>
                <a:latin typeface="Glacial Indifference Bold"/>
                <a:ea typeface="Glacial Indifference Bold"/>
                <a:cs typeface="Glacial Indifference Bold"/>
                <a:sym typeface="Glacial Indifference Bold"/>
              </a:rPr>
              <a:t>C</a:t>
            </a:r>
            <a:r>
              <a:rPr lang="en-US" b="true" sz="7114">
                <a:solidFill>
                  <a:srgbClr val="FFFFFF"/>
                </a:solidFill>
                <a:latin typeface="Glacial Indifference Bold"/>
                <a:ea typeface="Glacial Indifference Bold"/>
                <a:cs typeface="Glacial Indifference Bold"/>
                <a:sym typeface="Glacial Indifference Bold"/>
              </a:rPr>
              <a:t>ONCLUSION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4338336" y="-3273956"/>
            <a:ext cx="9611327" cy="13560956"/>
          </a:xfrm>
          <a:custGeom>
            <a:avLst/>
            <a:gdLst/>
            <a:ahLst/>
            <a:cxnLst/>
            <a:rect r="r" b="b" t="t" l="l"/>
            <a:pathLst>
              <a:path h="13560956" w="9611327">
                <a:moveTo>
                  <a:pt x="0" y="0"/>
                </a:moveTo>
                <a:lnTo>
                  <a:pt x="9611328" y="0"/>
                </a:lnTo>
                <a:lnTo>
                  <a:pt x="9611328" y="13560956"/>
                </a:lnTo>
                <a:lnTo>
                  <a:pt x="0" y="13560956"/>
                </a:lnTo>
                <a:lnTo>
                  <a:pt x="0" y="0"/>
                </a:lnTo>
                <a:close/>
              </a:path>
            </a:pathLst>
          </a:custGeom>
          <a:blipFill>
            <a:blip r:embed="rId3"/>
            <a:stretch>
              <a:fillRect l="0" t="0" r="0" b="0"/>
            </a:stretch>
          </a:blipFill>
        </p:spPr>
      </p:sp>
      <p:sp>
        <p:nvSpPr>
          <p:cNvPr name="TextBox 4" id="4"/>
          <p:cNvSpPr txBox="true"/>
          <p:nvPr/>
        </p:nvSpPr>
        <p:spPr>
          <a:xfrm rot="0">
            <a:off x="4651632" y="4171798"/>
            <a:ext cx="8984736" cy="1451033"/>
          </a:xfrm>
          <a:prstGeom prst="rect">
            <a:avLst/>
          </a:prstGeom>
        </p:spPr>
        <p:txBody>
          <a:bodyPr anchor="t" rtlCol="false" tIns="0" lIns="0" bIns="0" rIns="0">
            <a:spAutoFit/>
          </a:bodyPr>
          <a:lstStyle/>
          <a:p>
            <a:pPr algn="ctr">
              <a:lnSpc>
                <a:spcPts val="11307"/>
              </a:lnSpc>
            </a:pPr>
            <a:r>
              <a:rPr lang="en-US" b="true" sz="10006">
                <a:solidFill>
                  <a:srgbClr val="FFFFFF"/>
                </a:solidFill>
                <a:latin typeface="Glacial Indifference Bold"/>
                <a:ea typeface="Glacial Indifference Bold"/>
                <a:cs typeface="Glacial Indifference Bold"/>
                <a:sym typeface="Glacial Indifference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814683" y="102871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712" t="0" r="-24712" b="0"/>
              </a:stretch>
            </a:blipFill>
          </p:spPr>
        </p:sp>
      </p:grpSp>
      <p:sp>
        <p:nvSpPr>
          <p:cNvPr name="TextBox 8" id="8"/>
          <p:cNvSpPr txBox="true"/>
          <p:nvPr/>
        </p:nvSpPr>
        <p:spPr>
          <a:xfrm rot="0">
            <a:off x="523957" y="1066810"/>
            <a:ext cx="9603185" cy="104434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ABOUT THE PROJECT</a:t>
            </a:r>
          </a:p>
        </p:txBody>
      </p:sp>
      <p:sp>
        <p:nvSpPr>
          <p:cNvPr name="TextBox 9" id="9"/>
          <p:cNvSpPr txBox="true"/>
          <p:nvPr/>
        </p:nvSpPr>
        <p:spPr>
          <a:xfrm rot="0">
            <a:off x="716240" y="3126325"/>
            <a:ext cx="8638913" cy="5140076"/>
          </a:xfrm>
          <a:prstGeom prst="rect">
            <a:avLst/>
          </a:prstGeom>
        </p:spPr>
        <p:txBody>
          <a:bodyPr anchor="t" rtlCol="false" tIns="0" lIns="0" bIns="0" rIns="0">
            <a:spAutoFit/>
          </a:bodyPr>
          <a:lstStyle/>
          <a:p>
            <a:pPr algn="l">
              <a:lnSpc>
                <a:spcPts val="4535"/>
              </a:lnSpc>
            </a:pPr>
            <a:r>
              <a:rPr lang="en-US" sz="3239">
                <a:solidFill>
                  <a:srgbClr val="FFFFFF"/>
                </a:solidFill>
                <a:latin typeface="HK Grotesk"/>
                <a:ea typeface="HK Grotesk"/>
                <a:cs typeface="HK Grotesk"/>
                <a:sym typeface="HK Grotesk"/>
              </a:rPr>
              <a:t>This project aligns with the mission of PM Accelerator, which aims to provide industry-leading tools and education to individuals from all backgrounds, leveling the playing field for future Product Management leaders. By granting aspiring and experienced PMs access to industry leaders, the right PM ecosystem, and AI product management skills, PM Accelerator fosters growth in the field</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Freeform 4" id="4"/>
          <p:cNvSpPr/>
          <p:nvPr/>
        </p:nvSpPr>
        <p:spPr>
          <a:xfrm flipH="true" flipV="false" rot="0">
            <a:off x="505896" y="1028700"/>
            <a:ext cx="4956202" cy="8229600"/>
          </a:xfrm>
          <a:custGeom>
            <a:avLst/>
            <a:gdLst/>
            <a:ahLst/>
            <a:cxnLst/>
            <a:rect r="r" b="b" t="t" l="l"/>
            <a:pathLst>
              <a:path h="8229600" w="4956202">
                <a:moveTo>
                  <a:pt x="4956202" y="0"/>
                </a:moveTo>
                <a:lnTo>
                  <a:pt x="0" y="0"/>
                </a:lnTo>
                <a:lnTo>
                  <a:pt x="0" y="8229600"/>
                </a:lnTo>
                <a:lnTo>
                  <a:pt x="4956202" y="8229600"/>
                </a:lnTo>
                <a:lnTo>
                  <a:pt x="4956202" y="0"/>
                </a:lnTo>
                <a:close/>
              </a:path>
            </a:pathLst>
          </a:custGeom>
          <a:blipFill>
            <a:blip r:embed="rId4"/>
            <a:stretch>
              <a:fillRect l="0" t="0" r="0" b="0"/>
            </a:stretch>
          </a:blipFill>
        </p:spPr>
      </p:sp>
      <p:sp>
        <p:nvSpPr>
          <p:cNvPr name="TextBox 5" id="5"/>
          <p:cNvSpPr txBox="true"/>
          <p:nvPr/>
        </p:nvSpPr>
        <p:spPr>
          <a:xfrm rot="0">
            <a:off x="9962075" y="525580"/>
            <a:ext cx="6772678" cy="1044340"/>
          </a:xfrm>
          <a:prstGeom prst="rect">
            <a:avLst/>
          </a:prstGeom>
        </p:spPr>
        <p:txBody>
          <a:bodyPr anchor="t" rtlCol="false" tIns="0" lIns="0" bIns="0" rIns="0">
            <a:spAutoFit/>
          </a:bodyPr>
          <a:lstStyle/>
          <a:p>
            <a:pPr algn="r">
              <a:lnSpc>
                <a:spcPts val="8039"/>
              </a:lnSpc>
            </a:pPr>
            <a:r>
              <a:rPr lang="en-US" b="true" sz="7114">
                <a:solidFill>
                  <a:srgbClr val="FFFFFF"/>
                </a:solidFill>
                <a:latin typeface="Glacial Indifference Bold"/>
                <a:ea typeface="Glacial Indifference Bold"/>
                <a:cs typeface="Glacial Indifference Bold"/>
                <a:sym typeface="Glacial Indifference Bold"/>
              </a:rPr>
              <a:t>INTRODUCTION</a:t>
            </a:r>
          </a:p>
        </p:txBody>
      </p:sp>
      <p:sp>
        <p:nvSpPr>
          <p:cNvPr name="TextBox 6" id="6"/>
          <p:cNvSpPr txBox="true"/>
          <p:nvPr/>
        </p:nvSpPr>
        <p:spPr>
          <a:xfrm rot="0">
            <a:off x="6428005" y="6029192"/>
            <a:ext cx="10537767" cy="3190975"/>
          </a:xfrm>
          <a:prstGeom prst="rect">
            <a:avLst/>
          </a:prstGeom>
        </p:spPr>
        <p:txBody>
          <a:bodyPr anchor="t" rtlCol="false" tIns="0" lIns="0" bIns="0" rIns="0">
            <a:spAutoFit/>
          </a:bodyPr>
          <a:lstStyle/>
          <a:p>
            <a:pPr algn="just">
              <a:lnSpc>
                <a:spcPts val="4200"/>
              </a:lnSpc>
            </a:pPr>
            <a:r>
              <a:rPr lang="en-US" sz="3000">
                <a:solidFill>
                  <a:srgbClr val="FFFFFF"/>
                </a:solidFill>
                <a:latin typeface="HK Grotesk"/>
                <a:ea typeface="HK Grotesk"/>
                <a:cs typeface="HK Grotesk"/>
                <a:sym typeface="HK Grotesk"/>
              </a:rPr>
              <a:t>Objective:</a:t>
            </a:r>
          </a:p>
          <a:p>
            <a:pPr algn="just" marL="647702" indent="-323851" lvl="1">
              <a:lnSpc>
                <a:spcPts val="4200"/>
              </a:lnSpc>
              <a:buFont typeface="Arial"/>
              <a:buChar char="•"/>
            </a:pPr>
            <a:r>
              <a:rPr lang="en-US" sz="3000">
                <a:solidFill>
                  <a:srgbClr val="FFFFFF"/>
                </a:solidFill>
                <a:latin typeface="HK Grotesk"/>
                <a:ea typeface="HK Grotesk"/>
                <a:cs typeface="HK Grotesk"/>
                <a:sym typeface="HK Grotesk"/>
              </a:rPr>
              <a:t>Analyze historical weather data</a:t>
            </a:r>
          </a:p>
          <a:p>
            <a:pPr algn="just" marL="647702" indent="-323851" lvl="1">
              <a:lnSpc>
                <a:spcPts val="4200"/>
              </a:lnSpc>
              <a:buFont typeface="Arial"/>
              <a:buChar char="•"/>
            </a:pPr>
            <a:r>
              <a:rPr lang="en-US" sz="3000">
                <a:solidFill>
                  <a:srgbClr val="FFFFFF"/>
                </a:solidFill>
                <a:latin typeface="HK Grotesk"/>
                <a:ea typeface="HK Grotesk"/>
                <a:cs typeface="HK Grotesk"/>
                <a:sym typeface="HK Grotesk"/>
              </a:rPr>
              <a:t>Identify trends in temperature, precipitation, and other meteorological factors</a:t>
            </a:r>
          </a:p>
          <a:p>
            <a:pPr algn="just" marL="647702" indent="-323851" lvl="1">
              <a:lnSpc>
                <a:spcPts val="4200"/>
              </a:lnSpc>
              <a:buFont typeface="Arial"/>
              <a:buChar char="•"/>
            </a:pPr>
            <a:r>
              <a:rPr lang="en-US" sz="3000">
                <a:solidFill>
                  <a:srgbClr val="FFFFFF"/>
                </a:solidFill>
                <a:latin typeface="HK Grotesk"/>
                <a:ea typeface="HK Grotesk"/>
                <a:cs typeface="HK Grotesk"/>
                <a:sym typeface="HK Grotesk"/>
              </a:rPr>
              <a:t>Build a predictive model for future weather patterns</a:t>
            </a:r>
          </a:p>
          <a:p>
            <a:pPr algn="just">
              <a:lnSpc>
                <a:spcPts val="4200"/>
              </a:lnSpc>
            </a:pPr>
          </a:p>
        </p:txBody>
      </p:sp>
      <p:sp>
        <p:nvSpPr>
          <p:cNvPr name="TextBox 7" id="7"/>
          <p:cNvSpPr txBox="true"/>
          <p:nvPr/>
        </p:nvSpPr>
        <p:spPr>
          <a:xfrm rot="0">
            <a:off x="6428005" y="2877317"/>
            <a:ext cx="10989263" cy="2657558"/>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Problem Statement:</a:t>
            </a:r>
          </a:p>
          <a:p>
            <a:pPr algn="l">
              <a:lnSpc>
                <a:spcPts val="4200"/>
              </a:lnSpc>
              <a:spcBef>
                <a:spcPct val="0"/>
              </a:spcBef>
            </a:pPr>
            <a:r>
              <a:rPr lang="en-US" sz="3000" i="true">
                <a:solidFill>
                  <a:srgbClr val="FFFFFF"/>
                </a:solidFill>
                <a:latin typeface="HK Grotesk Italics"/>
                <a:ea typeface="HK Grotesk Italics"/>
                <a:cs typeface="HK Grotesk Italics"/>
                <a:sym typeface="HK Grotesk Italics"/>
              </a:rPr>
              <a:t> Understanding hist</a:t>
            </a:r>
            <a:r>
              <a:rPr lang="en-US" sz="3000" i="true">
                <a:solidFill>
                  <a:srgbClr val="FFFFFF"/>
                </a:solidFill>
                <a:latin typeface="HK Grotesk Italics"/>
                <a:ea typeface="HK Grotesk Italics"/>
                <a:cs typeface="HK Grotesk Italics"/>
                <a:sym typeface="HK Grotesk Italics"/>
              </a:rPr>
              <a:t>orical weather trends and forecasting future climate patterns can help in decision-making across industries like agriculture, energy, and disaster management.</a:t>
            </a:r>
          </a:p>
          <a:p>
            <a:pPr algn="l">
              <a:lnSpc>
                <a:spcPts val="4200"/>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9144000"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792736" y="1066800"/>
            <a:ext cx="9555114" cy="104434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DATASET OVERVIEW</a:t>
            </a:r>
          </a:p>
        </p:txBody>
      </p:sp>
      <p:sp>
        <p:nvSpPr>
          <p:cNvPr name="TextBox 6" id="6"/>
          <p:cNvSpPr txBox="true"/>
          <p:nvPr/>
        </p:nvSpPr>
        <p:spPr>
          <a:xfrm rot="0">
            <a:off x="250323" y="3435682"/>
            <a:ext cx="8711795" cy="4469880"/>
          </a:xfrm>
          <a:prstGeom prst="rect">
            <a:avLst/>
          </a:prstGeom>
        </p:spPr>
        <p:txBody>
          <a:bodyPr anchor="t" rtlCol="false" tIns="0" lIns="0" bIns="0" rIns="0">
            <a:spAutoFit/>
          </a:bodyPr>
          <a:lstStyle/>
          <a:p>
            <a:pPr algn="l" marL="683992" indent="-341996" lvl="1">
              <a:lnSpc>
                <a:spcPts val="4435"/>
              </a:lnSpc>
              <a:buFont typeface="Arial"/>
              <a:buChar char="•"/>
            </a:pPr>
            <a:r>
              <a:rPr lang="en-US" sz="3168">
                <a:solidFill>
                  <a:srgbClr val="FFFFFF"/>
                </a:solidFill>
                <a:latin typeface="HK Grotesk"/>
                <a:ea typeface="HK Grotesk"/>
                <a:cs typeface="HK Grotesk"/>
                <a:sym typeface="HK Grotesk"/>
              </a:rPr>
              <a:t>Dataset: Global Weather Repository</a:t>
            </a:r>
          </a:p>
          <a:p>
            <a:pPr algn="l">
              <a:lnSpc>
                <a:spcPts val="4435"/>
              </a:lnSpc>
            </a:pPr>
            <a:r>
              <a:rPr lang="en-US" sz="3168">
                <a:solidFill>
                  <a:srgbClr val="FFFFFF"/>
                </a:solidFill>
                <a:latin typeface="HK Grotesk"/>
                <a:ea typeface="HK Grotesk"/>
                <a:cs typeface="HK Grotesk"/>
                <a:sym typeface="HK Grotesk"/>
              </a:rPr>
              <a:t>   (Kaggle -  https://www.kaggle.com/datasets/nelgiriyewithana/global-weather-repository)</a:t>
            </a:r>
          </a:p>
          <a:p>
            <a:pPr algn="l" marL="683992" indent="-341996" lvl="1">
              <a:lnSpc>
                <a:spcPts val="4435"/>
              </a:lnSpc>
              <a:buFont typeface="Arial"/>
              <a:buChar char="•"/>
            </a:pPr>
            <a:r>
              <a:rPr lang="en-US" sz="3168">
                <a:solidFill>
                  <a:srgbClr val="FFFFFF"/>
                </a:solidFill>
                <a:latin typeface="HK Grotesk"/>
                <a:ea typeface="HK Grotesk"/>
                <a:cs typeface="HK Grotesk"/>
                <a:sym typeface="HK Grotesk"/>
              </a:rPr>
              <a:t>Data Includes:Temperature, Wind, Humidity, Air Quality</a:t>
            </a:r>
          </a:p>
          <a:p>
            <a:pPr algn="l" marL="683992" indent="-341996" lvl="1">
              <a:lnSpc>
                <a:spcPts val="4435"/>
              </a:lnSpc>
              <a:buFont typeface="Arial"/>
              <a:buChar char="•"/>
            </a:pPr>
            <a:r>
              <a:rPr lang="en-US" sz="3168">
                <a:solidFill>
                  <a:srgbClr val="FFFFFF"/>
                </a:solidFill>
                <a:latin typeface="HK Grotesk"/>
                <a:ea typeface="HK Grotesk"/>
                <a:cs typeface="HK Grotesk"/>
                <a:sym typeface="HK Grotesk"/>
              </a:rPr>
              <a:t>Moon Phases, Precipitation, Visibility</a:t>
            </a:r>
          </a:p>
          <a:p>
            <a:pPr algn="l" marL="683992" indent="-341996" lvl="1">
              <a:lnSpc>
                <a:spcPts val="4435"/>
              </a:lnSpc>
              <a:buFont typeface="Arial"/>
              <a:buChar char="•"/>
            </a:pPr>
            <a:r>
              <a:rPr lang="en-US" sz="3168">
                <a:solidFill>
                  <a:srgbClr val="FFFFFF"/>
                </a:solidFill>
                <a:latin typeface="HK Grotesk"/>
                <a:ea typeface="HK Grotesk"/>
                <a:cs typeface="HK Grotesk"/>
                <a:sym typeface="HK Grotesk"/>
              </a:rPr>
              <a:t>Objective: Forecast temperature trends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Freeform 4" id="4"/>
          <p:cNvSpPr/>
          <p:nvPr/>
        </p:nvSpPr>
        <p:spPr>
          <a:xfrm flipH="false" flipV="false" rot="0">
            <a:off x="-436886" y="2376429"/>
            <a:ext cx="11660026" cy="7040496"/>
          </a:xfrm>
          <a:custGeom>
            <a:avLst/>
            <a:gdLst/>
            <a:ahLst/>
            <a:cxnLst/>
            <a:rect r="r" b="b" t="t" l="l"/>
            <a:pathLst>
              <a:path h="7040496" w="11660026">
                <a:moveTo>
                  <a:pt x="0" y="0"/>
                </a:moveTo>
                <a:lnTo>
                  <a:pt x="11660026" y="0"/>
                </a:lnTo>
                <a:lnTo>
                  <a:pt x="11660026" y="7040497"/>
                </a:lnTo>
                <a:lnTo>
                  <a:pt x="0" y="7040497"/>
                </a:lnTo>
                <a:lnTo>
                  <a:pt x="0" y="0"/>
                </a:lnTo>
                <a:close/>
              </a:path>
            </a:pathLst>
          </a:custGeom>
          <a:blipFill>
            <a:blip r:embed="rId4"/>
            <a:stretch>
              <a:fillRect l="0" t="0" r="-635" b="0"/>
            </a:stretch>
          </a:blipFill>
        </p:spPr>
      </p:sp>
      <p:sp>
        <p:nvSpPr>
          <p:cNvPr name="TextBox 5" id="5"/>
          <p:cNvSpPr txBox="true"/>
          <p:nvPr/>
        </p:nvSpPr>
        <p:spPr>
          <a:xfrm rot="0">
            <a:off x="3500969" y="525580"/>
            <a:ext cx="9921310" cy="1044340"/>
          </a:xfrm>
          <a:prstGeom prst="rect">
            <a:avLst/>
          </a:prstGeom>
        </p:spPr>
        <p:txBody>
          <a:bodyPr anchor="t" rtlCol="false" tIns="0" lIns="0" bIns="0" rIns="0">
            <a:spAutoFit/>
          </a:bodyPr>
          <a:lstStyle/>
          <a:p>
            <a:pPr algn="r">
              <a:lnSpc>
                <a:spcPts val="8039"/>
              </a:lnSpc>
            </a:pPr>
            <a:r>
              <a:rPr lang="en-US" b="true" sz="7114">
                <a:solidFill>
                  <a:srgbClr val="FFFFFF"/>
                </a:solidFill>
                <a:latin typeface="Glacial Indifference Bold"/>
                <a:ea typeface="Glacial Indifference Bold"/>
                <a:cs typeface="Glacial Indifference Bold"/>
                <a:sym typeface="Glacial Indifference Bold"/>
              </a:rPr>
              <a:t> </a:t>
            </a:r>
            <a:r>
              <a:rPr lang="en-US" b="true" sz="7114">
                <a:solidFill>
                  <a:srgbClr val="FFFFFF"/>
                </a:solidFill>
                <a:latin typeface="Glacial Indifference Bold"/>
                <a:ea typeface="Glacial Indifference Bold"/>
                <a:cs typeface="Glacial Indifference Bold"/>
                <a:sym typeface="Glacial Indifference Bold"/>
              </a:rPr>
              <a:t>Data </a:t>
            </a:r>
            <a:r>
              <a:rPr lang="en-US" b="true" sz="7114">
                <a:solidFill>
                  <a:srgbClr val="FFFFFF"/>
                </a:solidFill>
                <a:latin typeface="Glacial Indifference Bold"/>
                <a:ea typeface="Glacial Indifference Bold"/>
                <a:cs typeface="Glacial Indifference Bold"/>
                <a:sym typeface="Glacial Indifference Bold"/>
              </a:rPr>
              <a:t>PREPROCESSING</a:t>
            </a:r>
          </a:p>
        </p:txBody>
      </p:sp>
      <p:sp>
        <p:nvSpPr>
          <p:cNvPr name="TextBox 6" id="6"/>
          <p:cNvSpPr txBox="true"/>
          <p:nvPr/>
        </p:nvSpPr>
        <p:spPr>
          <a:xfrm rot="0">
            <a:off x="11030857" y="3476719"/>
            <a:ext cx="7077457" cy="4763718"/>
          </a:xfrm>
          <a:prstGeom prst="rect">
            <a:avLst/>
          </a:prstGeom>
        </p:spPr>
        <p:txBody>
          <a:bodyPr anchor="t" rtlCol="false" tIns="0" lIns="0" bIns="0" rIns="0">
            <a:spAutoFit/>
          </a:bodyPr>
          <a:lstStyle/>
          <a:p>
            <a:pPr algn="l" marL="830057" indent="-415028" lvl="1">
              <a:lnSpc>
                <a:spcPts val="5382"/>
              </a:lnSpc>
              <a:buFont typeface="Arial"/>
              <a:buChar char="•"/>
            </a:pPr>
            <a:r>
              <a:rPr lang="en-US" sz="3844">
                <a:solidFill>
                  <a:srgbClr val="FFFFFF"/>
                </a:solidFill>
                <a:latin typeface="HK Grotesk"/>
                <a:ea typeface="HK Grotesk"/>
                <a:cs typeface="HK Grotesk"/>
                <a:sym typeface="HK Grotesk"/>
              </a:rPr>
              <a:t>Checked for missing values (No missing values found)</a:t>
            </a:r>
          </a:p>
          <a:p>
            <a:pPr algn="l" marL="830057" indent="-415028" lvl="1">
              <a:lnSpc>
                <a:spcPts val="5382"/>
              </a:lnSpc>
              <a:buFont typeface="Arial"/>
              <a:buChar char="•"/>
            </a:pPr>
            <a:r>
              <a:rPr lang="en-US" sz="3844">
                <a:solidFill>
                  <a:srgbClr val="FFFFFF"/>
                </a:solidFill>
                <a:latin typeface="HK Grotesk"/>
                <a:ea typeface="HK Grotesk"/>
                <a:cs typeface="HK Grotesk"/>
                <a:sym typeface="HK Grotesk"/>
              </a:rPr>
              <a:t>Handled categorical variables using Label Encoding</a:t>
            </a:r>
          </a:p>
          <a:p>
            <a:pPr algn="l" marL="830057" indent="-415028" lvl="1">
              <a:lnSpc>
                <a:spcPts val="5382"/>
              </a:lnSpc>
              <a:buFont typeface="Arial"/>
              <a:buChar char="•"/>
            </a:pPr>
            <a:r>
              <a:rPr lang="en-US" sz="3844">
                <a:solidFill>
                  <a:srgbClr val="FFFFFF"/>
                </a:solidFill>
                <a:latin typeface="HK Grotesk"/>
                <a:ea typeface="HK Grotesk"/>
                <a:cs typeface="HK Grotesk"/>
                <a:sym typeface="HK Grotesk"/>
              </a:rPr>
              <a:t>Normalized numerical variables using MinMaxScaler</a:t>
            </a:r>
          </a:p>
          <a:p>
            <a:pPr algn="l">
              <a:lnSpc>
                <a:spcPts val="5382"/>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631637" y="-450964"/>
            <a:ext cx="17024727" cy="10737964"/>
          </a:xfrm>
          <a:custGeom>
            <a:avLst/>
            <a:gdLst/>
            <a:ahLst/>
            <a:cxnLst/>
            <a:rect r="r" b="b" t="t" l="l"/>
            <a:pathLst>
              <a:path h="10737964" w="17024727">
                <a:moveTo>
                  <a:pt x="0" y="0"/>
                </a:moveTo>
                <a:lnTo>
                  <a:pt x="17024726" y="0"/>
                </a:lnTo>
                <a:lnTo>
                  <a:pt x="17024726" y="10737964"/>
                </a:lnTo>
                <a:lnTo>
                  <a:pt x="0" y="10737964"/>
                </a:lnTo>
                <a:lnTo>
                  <a:pt x="0" y="0"/>
                </a:lnTo>
                <a:close/>
              </a:path>
            </a:pathLst>
          </a:custGeom>
          <a:blipFill>
            <a:blip r:embed="rId3"/>
            <a:stretch>
              <a:fillRect l="0" t="-123699" r="0" b="0"/>
            </a:stretch>
          </a:blipFill>
        </p:spPr>
      </p:sp>
      <p:sp>
        <p:nvSpPr>
          <p:cNvPr name="TextBox 4" id="4"/>
          <p:cNvSpPr txBox="true"/>
          <p:nvPr/>
        </p:nvSpPr>
        <p:spPr>
          <a:xfrm rot="0">
            <a:off x="631637" y="2373386"/>
            <a:ext cx="20054282" cy="6682313"/>
          </a:xfrm>
          <a:prstGeom prst="rect">
            <a:avLst/>
          </a:prstGeom>
        </p:spPr>
        <p:txBody>
          <a:bodyPr anchor="t" rtlCol="false" tIns="0" lIns="0" bIns="0" rIns="0">
            <a:spAutoFit/>
          </a:bodyPr>
          <a:lstStyle/>
          <a:p>
            <a:pPr algn="l" marL="915613" indent="-457806" lvl="1">
              <a:lnSpc>
                <a:spcPts val="5937"/>
              </a:lnSpc>
              <a:buFont typeface="Arial"/>
              <a:buChar char="•"/>
            </a:pPr>
            <a:r>
              <a:rPr lang="en-US" sz="4240">
                <a:solidFill>
                  <a:srgbClr val="FFFFFF"/>
                </a:solidFill>
                <a:latin typeface="HK Grotesk"/>
                <a:ea typeface="HK Grotesk"/>
                <a:cs typeface="HK Grotesk"/>
                <a:sym typeface="HK Grotesk"/>
              </a:rPr>
              <a:t>Visualizations:</a:t>
            </a:r>
          </a:p>
          <a:p>
            <a:pPr algn="l" marL="1831225" indent="-610408" lvl="2">
              <a:lnSpc>
                <a:spcPts val="5937"/>
              </a:lnSpc>
              <a:buFont typeface="Arial"/>
              <a:buChar char="⚬"/>
            </a:pPr>
            <a:r>
              <a:rPr lang="en-US" sz="4240">
                <a:solidFill>
                  <a:srgbClr val="FFFFFF"/>
                </a:solidFill>
                <a:latin typeface="HK Grotesk"/>
                <a:ea typeface="HK Grotesk"/>
                <a:cs typeface="HK Grotesk"/>
                <a:sym typeface="HK Grotesk"/>
              </a:rPr>
              <a:t>Boxplots for temperature distribution</a:t>
            </a:r>
          </a:p>
          <a:p>
            <a:pPr algn="l" marL="1831225" indent="-610408" lvl="2">
              <a:lnSpc>
                <a:spcPts val="5937"/>
              </a:lnSpc>
              <a:buFont typeface="Arial"/>
              <a:buChar char="⚬"/>
            </a:pPr>
            <a:r>
              <a:rPr lang="en-US" sz="4240">
                <a:solidFill>
                  <a:srgbClr val="FFFFFF"/>
                </a:solidFill>
                <a:latin typeface="HK Grotesk"/>
                <a:ea typeface="HK Grotesk"/>
                <a:cs typeface="HK Grotesk"/>
                <a:sym typeface="HK Grotesk"/>
              </a:rPr>
              <a:t>Histograms for precipitation and humidity</a:t>
            </a:r>
          </a:p>
          <a:p>
            <a:pPr algn="l" marL="1831225" indent="-610408" lvl="2">
              <a:lnSpc>
                <a:spcPts val="5937"/>
              </a:lnSpc>
              <a:buFont typeface="Arial"/>
              <a:buChar char="⚬"/>
            </a:pPr>
            <a:r>
              <a:rPr lang="en-US" sz="4240">
                <a:solidFill>
                  <a:srgbClr val="FFFFFF"/>
                </a:solidFill>
                <a:latin typeface="HK Grotesk"/>
                <a:ea typeface="HK Grotesk"/>
                <a:cs typeface="HK Grotesk"/>
                <a:sym typeface="HK Grotesk"/>
              </a:rPr>
              <a:t>Correlation heatmap</a:t>
            </a:r>
          </a:p>
          <a:p>
            <a:pPr algn="l" marL="915613" indent="-457806" lvl="1">
              <a:lnSpc>
                <a:spcPts val="5937"/>
              </a:lnSpc>
              <a:buFont typeface="Arial"/>
              <a:buChar char="•"/>
            </a:pPr>
            <a:r>
              <a:rPr lang="en-US" sz="4240">
                <a:solidFill>
                  <a:srgbClr val="FFFFFF"/>
                </a:solidFill>
                <a:latin typeface="HK Grotesk"/>
                <a:ea typeface="HK Grotesk"/>
                <a:cs typeface="HK Grotesk"/>
                <a:sym typeface="HK Grotesk"/>
              </a:rPr>
              <a:t>Findings:</a:t>
            </a:r>
          </a:p>
          <a:p>
            <a:pPr algn="l" marL="1831225" indent="-610408" lvl="2">
              <a:lnSpc>
                <a:spcPts val="5937"/>
              </a:lnSpc>
              <a:buFont typeface="Arial"/>
              <a:buChar char="⚬"/>
            </a:pPr>
            <a:r>
              <a:rPr lang="en-US" sz="4240">
                <a:solidFill>
                  <a:srgbClr val="FFFFFF"/>
                </a:solidFill>
                <a:latin typeface="HK Grotesk"/>
                <a:ea typeface="HK Grotesk"/>
                <a:cs typeface="HK Grotesk"/>
                <a:sym typeface="HK Grotesk"/>
              </a:rPr>
              <a:t>Temperature correlates with precipitation                                                        and humidity</a:t>
            </a:r>
          </a:p>
          <a:p>
            <a:pPr algn="l" marL="1831225" indent="-610408" lvl="2">
              <a:lnSpc>
                <a:spcPts val="5937"/>
              </a:lnSpc>
              <a:buFont typeface="Arial"/>
              <a:buChar char="⚬"/>
            </a:pPr>
            <a:r>
              <a:rPr lang="en-US" sz="4240">
                <a:solidFill>
                  <a:srgbClr val="FFFFFF"/>
                </a:solidFill>
                <a:latin typeface="HK Grotesk"/>
                <a:ea typeface="HK Grotesk"/>
                <a:cs typeface="HK Grotesk"/>
                <a:sym typeface="HK Grotesk"/>
              </a:rPr>
              <a:t>No significant outliers</a:t>
            </a:r>
          </a:p>
          <a:p>
            <a:pPr algn="l">
              <a:lnSpc>
                <a:spcPts val="5937"/>
              </a:lnSpc>
            </a:pPr>
          </a:p>
        </p:txBody>
      </p:sp>
      <p:sp>
        <p:nvSpPr>
          <p:cNvPr name="TextBox 5" id="5"/>
          <p:cNvSpPr txBox="true"/>
          <p:nvPr/>
        </p:nvSpPr>
        <p:spPr>
          <a:xfrm rot="0">
            <a:off x="-778384" y="296818"/>
            <a:ext cx="19468215" cy="1338819"/>
          </a:xfrm>
          <a:prstGeom prst="rect">
            <a:avLst/>
          </a:prstGeom>
        </p:spPr>
        <p:txBody>
          <a:bodyPr anchor="t" rtlCol="false" tIns="0" lIns="0" bIns="0" rIns="0">
            <a:spAutoFit/>
          </a:bodyPr>
          <a:lstStyle/>
          <a:p>
            <a:pPr algn="ctr">
              <a:lnSpc>
                <a:spcPts val="10366"/>
              </a:lnSpc>
            </a:pPr>
            <a:r>
              <a:rPr lang="en-US" b="true" sz="9173">
                <a:solidFill>
                  <a:srgbClr val="FFFFFF"/>
                </a:solidFill>
                <a:latin typeface="Glacial Indifference Bold"/>
                <a:ea typeface="Glacial Indifference Bold"/>
                <a:cs typeface="Glacial Indifference Bold"/>
                <a:sym typeface="Glacial Indifference Bold"/>
              </a:rPr>
              <a:t>EXPLORATORY DATA ANALYSIS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208922"/>
            <a:ext cx="18098755" cy="9049378"/>
          </a:xfrm>
          <a:custGeom>
            <a:avLst/>
            <a:gdLst/>
            <a:ahLst/>
            <a:cxnLst/>
            <a:rect r="r" b="b" t="t" l="l"/>
            <a:pathLst>
              <a:path h="9049378" w="18098755">
                <a:moveTo>
                  <a:pt x="0" y="0"/>
                </a:moveTo>
                <a:lnTo>
                  <a:pt x="18098755" y="0"/>
                </a:lnTo>
                <a:lnTo>
                  <a:pt x="18098755" y="9049378"/>
                </a:lnTo>
                <a:lnTo>
                  <a:pt x="0" y="9049378"/>
                </a:lnTo>
                <a:lnTo>
                  <a:pt x="0" y="0"/>
                </a:lnTo>
                <a:close/>
              </a:path>
            </a:pathLst>
          </a:custGeom>
          <a:blipFill>
            <a:blip r:embed="rId2"/>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2682634" y="-137325"/>
            <a:ext cx="13436824" cy="10424325"/>
          </a:xfrm>
          <a:custGeom>
            <a:avLst/>
            <a:gdLst/>
            <a:ahLst/>
            <a:cxnLst/>
            <a:rect r="r" b="b" t="t" l="l"/>
            <a:pathLst>
              <a:path h="10424325" w="13436824">
                <a:moveTo>
                  <a:pt x="0" y="0"/>
                </a:moveTo>
                <a:lnTo>
                  <a:pt x="13436824" y="0"/>
                </a:lnTo>
                <a:lnTo>
                  <a:pt x="13436824" y="10424325"/>
                </a:lnTo>
                <a:lnTo>
                  <a:pt x="0" y="10424325"/>
                </a:lnTo>
                <a:lnTo>
                  <a:pt x="0" y="0"/>
                </a:lnTo>
                <a:close/>
              </a:path>
            </a:pathLst>
          </a:custGeom>
          <a:blipFill>
            <a:blip r:embed="rId3"/>
            <a:stretch>
              <a:fillRect l="-65" t="-677" r="-4075"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TextBox 4" id="4"/>
          <p:cNvSpPr txBox="true"/>
          <p:nvPr/>
        </p:nvSpPr>
        <p:spPr>
          <a:xfrm rot="0">
            <a:off x="499922" y="1651257"/>
            <a:ext cx="12584795" cy="6988093"/>
          </a:xfrm>
          <a:prstGeom prst="rect">
            <a:avLst/>
          </a:prstGeom>
        </p:spPr>
        <p:txBody>
          <a:bodyPr anchor="t" rtlCol="false" tIns="0" lIns="0" bIns="0" rIns="0">
            <a:spAutoFit/>
          </a:bodyPr>
          <a:lstStyle/>
          <a:p>
            <a:pPr algn="l">
              <a:lnSpc>
                <a:spcPts val="6936"/>
              </a:lnSpc>
            </a:pPr>
            <a:r>
              <a:rPr lang="en-US" sz="4954">
                <a:solidFill>
                  <a:srgbClr val="FFFFFF"/>
                </a:solidFill>
                <a:latin typeface="HK Grotesk"/>
                <a:ea typeface="HK Grotesk"/>
                <a:cs typeface="HK Grotesk"/>
                <a:sym typeface="HK Grotesk"/>
              </a:rPr>
              <a:t>Time Series Analysis</a:t>
            </a:r>
          </a:p>
          <a:p>
            <a:pPr algn="l" marL="1069740" indent="-534870" lvl="1">
              <a:lnSpc>
                <a:spcPts val="6936"/>
              </a:lnSpc>
              <a:buFont typeface="Arial"/>
              <a:buChar char="•"/>
            </a:pPr>
            <a:r>
              <a:rPr lang="en-US" sz="4954">
                <a:solidFill>
                  <a:srgbClr val="FFFFFF"/>
                </a:solidFill>
                <a:latin typeface="HK Grotesk"/>
                <a:ea typeface="HK Grotesk"/>
                <a:cs typeface="HK Grotesk"/>
                <a:sym typeface="HK Grotesk"/>
              </a:rPr>
              <a:t>Converted ‘last_updated’ to DateTime format</a:t>
            </a:r>
          </a:p>
          <a:p>
            <a:pPr algn="l" marL="1069740" indent="-534870" lvl="1">
              <a:lnSpc>
                <a:spcPts val="6936"/>
              </a:lnSpc>
              <a:buFont typeface="Arial"/>
              <a:buChar char="•"/>
            </a:pPr>
            <a:r>
              <a:rPr lang="en-US" sz="4954">
                <a:solidFill>
                  <a:srgbClr val="FFFFFF"/>
                </a:solidFill>
                <a:latin typeface="HK Grotesk"/>
                <a:ea typeface="HK Grotesk"/>
                <a:cs typeface="HK Grotesk"/>
                <a:sym typeface="HK Grotesk"/>
              </a:rPr>
              <a:t>Plotted Temperature Over Time</a:t>
            </a:r>
          </a:p>
          <a:p>
            <a:pPr algn="l" marL="1069740" indent="-534870" lvl="1">
              <a:lnSpc>
                <a:spcPts val="6936"/>
              </a:lnSpc>
              <a:buFont typeface="Arial"/>
              <a:buChar char="•"/>
            </a:pPr>
            <a:r>
              <a:rPr lang="en-US" sz="4954">
                <a:solidFill>
                  <a:srgbClr val="FFFFFF"/>
                </a:solidFill>
                <a:latin typeface="HK Grotesk"/>
                <a:ea typeface="HK Grotesk"/>
                <a:cs typeface="HK Grotesk"/>
                <a:sym typeface="HK Grotesk"/>
              </a:rPr>
              <a:t>Conducted ADF Test for stationarity</a:t>
            </a:r>
          </a:p>
          <a:p>
            <a:pPr algn="l" marL="2139481" indent="-713160" lvl="2">
              <a:lnSpc>
                <a:spcPts val="6936"/>
              </a:lnSpc>
              <a:buFont typeface="Arial"/>
              <a:buChar char="⚬"/>
            </a:pPr>
            <a:r>
              <a:rPr lang="en-US" sz="4954">
                <a:solidFill>
                  <a:srgbClr val="FFFFFF"/>
                </a:solidFill>
                <a:latin typeface="HK Grotesk"/>
                <a:ea typeface="HK Grotesk"/>
                <a:cs typeface="HK Grotesk"/>
                <a:sym typeface="HK Grotesk"/>
              </a:rPr>
              <a:t>Result: p-value = 0.276</a:t>
            </a:r>
          </a:p>
          <a:p>
            <a:pPr algn="l" marL="1069740" indent="-534870" lvl="1">
              <a:lnSpc>
                <a:spcPts val="6936"/>
              </a:lnSpc>
              <a:buFont typeface="Arial"/>
              <a:buChar char="•"/>
            </a:pPr>
            <a:r>
              <a:rPr lang="en-US" sz="4954">
                <a:solidFill>
                  <a:srgbClr val="FFFFFF"/>
                </a:solidFill>
                <a:latin typeface="HK Grotesk"/>
                <a:ea typeface="HK Grotesk"/>
                <a:cs typeface="HK Grotesk"/>
                <a:sym typeface="HK Grotesk"/>
              </a:rPr>
              <a:t>Data needed differencing</a:t>
            </a:r>
          </a:p>
          <a:p>
            <a:pPr algn="l">
              <a:lnSpc>
                <a:spcPts val="6936"/>
              </a:lnSpc>
            </a:pPr>
          </a:p>
        </p:txBody>
      </p:sp>
      <p:sp>
        <p:nvSpPr>
          <p:cNvPr name="Freeform 5" id="5"/>
          <p:cNvSpPr/>
          <p:nvPr/>
        </p:nvSpPr>
        <p:spPr>
          <a:xfrm flipH="false" flipV="false" rot="0">
            <a:off x="12172555" y="902252"/>
            <a:ext cx="5657850" cy="8229600"/>
          </a:xfrm>
          <a:custGeom>
            <a:avLst/>
            <a:gdLst/>
            <a:ahLst/>
            <a:cxnLst/>
            <a:rect r="r" b="b" t="t" l="l"/>
            <a:pathLst>
              <a:path h="8229600" w="5657850">
                <a:moveTo>
                  <a:pt x="0" y="0"/>
                </a:moveTo>
                <a:lnTo>
                  <a:pt x="5657850" y="0"/>
                </a:lnTo>
                <a:lnTo>
                  <a:pt x="5657850" y="8229600"/>
                </a:lnTo>
                <a:lnTo>
                  <a:pt x="0" y="8229600"/>
                </a:lnTo>
                <a:lnTo>
                  <a:pt x="0" y="0"/>
                </a:lnTo>
                <a:close/>
              </a:path>
            </a:pathLst>
          </a:custGeom>
          <a:blipFill>
            <a:blip r:embed="rId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DAGiMYixTCU</dc:identifier>
  <dcterms:modified xsi:type="dcterms:W3CDTF">2011-08-01T06:04:30Z</dcterms:modified>
  <cp:revision>1</cp:revision>
  <dc:title>Weather Trend Forecasting</dc:title>
</cp:coreProperties>
</file>

<file path=docProps/thumbnail.jpeg>
</file>